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4" r:id="rId4"/>
    <p:sldId id="266" r:id="rId5"/>
    <p:sldId id="267" r:id="rId6"/>
    <p:sldId id="268" r:id="rId7"/>
    <p:sldId id="270" r:id="rId8"/>
    <p:sldId id="271" r:id="rId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3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46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28E3-3501-4B8B-AD19-A883F0D2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C91DE-02A3-42CA-BE6F-64C2862E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5517D-032B-4167-BA53-1365834C4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B4DD7-19DF-45A7-9C53-24C9F37AB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98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2C19-DCF1-4605-8AA3-AFBC7F86C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9FCD1A-C9AE-44C6-B0BE-82F9337D3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A2F69-1E86-4843-AAD1-B575C407A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0A939-E3BA-4BF4-89D6-E8F47AD5A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BE0FA-4436-4D35-90BA-4A81FCEB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19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D74E-D7BB-46BA-BA89-5C9ABC4D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0529-5E97-4FF7-A822-2984F14C3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FF099-017E-47E4-9002-D1DBFE05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41AF9-EB34-4ED0-A3BB-B1A6DBAD7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B9B2C-A92D-4D1F-BDFF-F99DF067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52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BAB47-F8C9-4CFD-92DA-B597E58B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8A2DF-0185-4425-AC99-AAF14B3EB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31197-E4A5-4096-B8E9-872BB4A75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FE16E-709B-489E-BDB8-35A7D90BB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8FADB-2250-4B38-9221-6C1E4890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02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3AA72-654B-400F-BE4A-0EF42E751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322EB-0D52-4479-9C30-817B62A06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5273E-EBE9-4329-87B8-48E7005D2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6F854-B72C-4D97-8ABD-34EEA096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A2984-B5FE-437E-A345-658E61BC3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90BF5-7D34-430B-B6EE-C0F9FA8A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87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1A9E-2C44-46F5-8115-862472F4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F92B9-70B1-483F-B70E-A10035D88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06E56-6DCB-4B03-AB00-7CA1837DA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279E44-C5D3-4545-994D-2CAE42CB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59AEC-EC24-487C-9394-84C9294E2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E27CCA-7CA5-4897-810D-5258779D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EE033B-AA95-4C82-9997-4BC6BDC6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4A622-CC45-4E9E-9583-F8D33647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24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A1AA-17AC-4D03-9807-B3A1E2F4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C6F00-AD37-407D-B307-4C23804A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5A121-82EE-428A-A7B9-5891D70E1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46FDB-0D38-4649-A859-DDEA3B64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42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27907-B236-4CEE-94FD-90C8DD4B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9812F-8921-4226-A611-87468C6A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C1C08-1A66-4F57-A0F4-FD9E39F6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9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8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83389-6F5C-4E8E-9CE6-FE57835D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E08D6-CD3C-434A-973D-D48627269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6A6FB-CBA1-40EF-9AB7-1FEF9F191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1CF64-C934-461A-B449-8BFA40869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508B0-45D2-41E7-89ED-D5677AFB1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38BD-A81D-4372-B9E8-D1D39377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45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5950-51B4-4934-8051-8E6294B2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6A2833-1DBB-4BF4-B879-E3DCE183E7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39327-18A8-4DDD-BF7F-902C1BD81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558A2-8D8E-402C-9FA9-AF2D9A34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2FE0C-ADCF-4525-AB54-8D1775AC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AF1DF-223D-45B5-BCA9-9945905A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1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E8AC-A355-40DA-9BA1-AE55CEAB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2689C-D903-4900-838C-F49B9815D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56052-8280-41AC-9502-BA20B617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52F01-21C8-46F4-A169-18993D1F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E86C7-4766-420C-8C1B-1DDA2638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01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04EA12-69ED-4292-AA21-0D9D69C7E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4A290-60B9-4312-B456-6AAEC53C0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E24F9-DF5C-4E08-BA0E-066B5C646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6D847-B440-40EA-94CD-D990EA49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62C9-EE71-4B3F-86F8-AE5672014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7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7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1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9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4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3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6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024F2F-683F-48B1-AC58-2CD621D652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4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9A0CF8-E7AC-444C-8E5D-8461D833C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404A4-91A0-4DB7-BB5D-578F7DE43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7955B-3395-455B-A552-9D5BB10EE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A952B-6705-496A-BEA9-4107498DB5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9CAEE-7734-4613-8D85-47A1690BB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3D50-E60C-4330-A376-292A06AEF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3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68F49-0727-4311-A832-8264EE502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628900"/>
            <a:ext cx="7772400" cy="1343874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4" descr="C:\Users\elizabeth.LOPEZGROUP\AppData\Local\Microsoft\Windows\Temporary Internet Files\Content.Outlook\EOEDP5AI\CoreCapabilities_CVR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55E3BA3B-F4B8-45BF-9F80-C80C9C4F2F5D" descr="AA20D943-F994-40D9-A2D2-E2E00A33697F@elp">
            <a:extLst>
              <a:ext uri="{FF2B5EF4-FFF2-40B4-BE49-F238E27FC236}">
                <a16:creationId xmlns:a16="http://schemas.microsoft.com/office/drawing/2014/main" id="{930F62FB-53A2-4DFB-A688-B4BA20EDC06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2" t="15558" r="49025" b="59286"/>
          <a:stretch/>
        </p:blipFill>
        <p:spPr bwMode="auto">
          <a:xfrm rot="20953511">
            <a:off x="1306331" y="1012506"/>
            <a:ext cx="295211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83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44CD37F-8363-4C9E-8C0E-4080B8F68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0044" cy="1550504"/>
          </a:xfr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"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70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02819E0D-92AA-485C-A992-07C731536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0044" cy="1550504"/>
          </a:xfr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85624" y="960437"/>
            <a:ext cx="6319704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Centers for Medicare and Medicaid Services- Diabetes Self Management Education program</a:t>
            </a:r>
            <a:endParaRPr kumimoji="0" lang="es-MX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3922" y="2030849"/>
            <a:ext cx="8712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Background: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1" defTabSz="914400" eaLnBrk="1" hangingPunct="1">
              <a:defRPr/>
            </a:pPr>
            <a:r>
              <a:rPr lang="en-US" altLang="en-US" kern="0" dirty="0">
                <a:solidFill>
                  <a:srgbClr val="000000"/>
                </a:solidFill>
                <a:latin typeface="Calibri"/>
              </a:rPr>
              <a:t>Hispanics have a higher level of diabetes than non-Hispanics </a:t>
            </a:r>
          </a:p>
          <a:p>
            <a:pPr lvl="1" defTabSz="914400" eaLnBrk="1" hangingPunct="1"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Hispanics avoid going to the doctor because they do not want to “face” they have</a:t>
            </a:r>
            <a:r>
              <a:rPr lang="en-US" altLang="en-US" kern="0" dirty="0">
                <a:solidFill>
                  <a:srgbClr val="000000"/>
                </a:solidFill>
                <a:latin typeface="Calibri"/>
              </a:rPr>
              <a:t> diabetes </a:t>
            </a:r>
          </a:p>
          <a:p>
            <a:pPr lvl="1" defTabSz="914400" eaLnBrk="1" hangingPunct="1">
              <a:defRPr/>
            </a:pPr>
            <a:r>
              <a:rPr lang="en-US" altLang="en-US" kern="0" dirty="0">
                <a:solidFill>
                  <a:srgbClr val="000000"/>
                </a:solidFill>
                <a:latin typeface="Calibri"/>
              </a:rPr>
              <a:t>Hispanics could manage their diabetes better and live a happier life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Objectives: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Develop an educational campaign to </a:t>
            </a:r>
            <a:r>
              <a:rPr lang="en-US" altLang="en-US" kern="0" dirty="0">
                <a:solidFill>
                  <a:srgbClr val="000000"/>
                </a:solidFill>
                <a:latin typeface="Calibri"/>
              </a:rPr>
              <a:t>increase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patients enrolled in diabetes self-management (DSME) classes in their area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Create a marketing and outreach program to enroll Texas state and local provides and community originations about</a:t>
            </a:r>
            <a:r>
              <a:rPr lang="en-US" altLang="en-US" kern="0" dirty="0">
                <a:solidFill>
                  <a:srgbClr val="000000"/>
                </a:solidFill>
                <a:latin typeface="Calibri"/>
              </a:rPr>
              <a:t> DSME program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Develop a name and logo for the program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altLang="en-US" kern="0" dirty="0">
                <a:solidFill>
                  <a:srgbClr val="000000"/>
                </a:solidFill>
                <a:latin typeface="Calibri"/>
              </a:rPr>
              <a:t>Enroll 10,000 high risk Texas Hispanics in the DSME program over an 18-month period 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715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id="{8FDF32CB-5CC3-4F4D-8F45-16BCDD47D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0044" cy="1550504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3200" y="1752600"/>
            <a:ext cx="8712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Details: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Developed a bilingual name and/logo for the program that communicates a positive health message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Use Spanish media to reach the target audience with messaging that:		</a:t>
            </a:r>
          </a:p>
          <a:p>
            <a:pPr lvl="2" indent="-285750" defTabSz="914400" eaLnBrk="1" hangingPunct="1">
              <a:lnSpc>
                <a:spcPct val="90000"/>
              </a:lnSpc>
              <a:buFontTx/>
              <a:buChar char="–"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Promotes behaviors to prevent, delay and treat diabetes</a:t>
            </a:r>
          </a:p>
          <a:p>
            <a:pPr lvl="2" indent="-285750" defTabSz="914400" eaLnBrk="1" hangingPunct="1">
              <a:lnSpc>
                <a:spcPct val="90000"/>
              </a:lnSpc>
              <a:buFontTx/>
              <a:buChar char="–"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Educates the target audience about the free EDC DSME classes and encourages them to sign up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Created an outreach program to educate providers and organizations about the EDC DSME program and its benefits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448CAB2-851D-4CBC-A505-ABD27A159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624" y="960437"/>
            <a:ext cx="6319704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Centers for Medicare and Medicaid Services- Diabetes Self Management Education program</a:t>
            </a:r>
            <a:endParaRPr kumimoji="0" lang="es-MX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091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7534E095-8D91-4BD5-98CE-D6F714E58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0044" cy="1550504"/>
          </a:xfr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3922" y="1844898"/>
            <a:ext cx="8712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Details (continued):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Created English and Spanish materials for use by providers and organizations to educate the targeted audience about the diabetes self-management classes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Created an integrated educational program including Public Relations, TV commercials and community health events that educated the target audience and encouraged them to sign up for the DSME program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Created one-on-one outreach program(s) that educated the target audience and encouraged them to sign up for the DSME program at various grocery stores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Set up the infrastructure and tools so the providers and organizations would be able to continue the outreach and marketing directed at high-risk target audience once the 18-month contract was completed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8836EBA-E84B-45BA-9AEF-7DDAC3FDD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624" y="960437"/>
            <a:ext cx="6319704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Centers for Medicare and Medicaid Services- Diabetes Self Management Education program</a:t>
            </a:r>
            <a:endParaRPr kumimoji="0" lang="es-MX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867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1DDBC56A-91D8-447A-BE77-386A5C6500C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0044" cy="1550504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3200" y="2057400"/>
            <a:ext cx="8712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Results: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altLang="en-US" kern="0" dirty="0">
                <a:solidFill>
                  <a:srgbClr val="000000"/>
                </a:solidFill>
                <a:latin typeface="Calibri"/>
              </a:rPr>
              <a:t>Increased Hispanic enrollment at state diabetes program </a:t>
            </a:r>
          </a:p>
          <a:p>
            <a:pPr lvl="2" indent="-285750" defTabSz="914400" eaLnBrk="1" hangingPunct="1">
              <a:buFontTx/>
              <a:buChar char="–"/>
              <a:defRPr/>
            </a:pPr>
            <a:r>
              <a:rPr lang="en-US" altLang="en-US" sz="1800" kern="0" dirty="0">
                <a:solidFill>
                  <a:srgbClr val="000000"/>
                </a:solidFill>
                <a:latin typeface="Calibri"/>
              </a:rPr>
              <a:t>San Antonio  </a:t>
            </a:r>
          </a:p>
          <a:p>
            <a:pPr lvl="2" indent="-285750" defTabSz="914400" eaLnBrk="1" hangingPunct="1">
              <a:buFontTx/>
              <a:buChar char="–"/>
              <a:defRPr/>
            </a:pPr>
            <a:r>
              <a:rPr lang="en-US" altLang="en-US" sz="1800" kern="0" dirty="0">
                <a:solidFill>
                  <a:srgbClr val="000000"/>
                </a:solidFill>
                <a:latin typeface="Calibri"/>
              </a:rPr>
              <a:t>El Paso</a:t>
            </a:r>
          </a:p>
          <a:p>
            <a:pPr lvl="2" indent="-285750" defTabSz="914400" eaLnBrk="1" hangingPunct="1">
              <a:buFontTx/>
              <a:buChar char="–"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Rio Grande Valley</a:t>
            </a:r>
          </a:p>
          <a:p>
            <a:pPr lvl="2" indent="-285750" defTabSz="914400" eaLnBrk="1" hangingPunct="1">
              <a:buFontTx/>
              <a:buChar char="–"/>
              <a:defRPr/>
            </a:pPr>
            <a:r>
              <a:rPr lang="en-US" altLang="en-US" sz="1800" kern="0" dirty="0">
                <a:solidFill>
                  <a:srgbClr val="000000"/>
                </a:solidFill>
                <a:latin typeface="Calibri"/>
              </a:rPr>
              <a:t>Laredo</a:t>
            </a:r>
          </a:p>
          <a:p>
            <a:pPr lvl="1" defTabSz="914400" eaLnBrk="1" hangingPunct="1">
              <a:defRPr/>
            </a:pPr>
            <a:r>
              <a:rPr lang="en-US" altLang="en-US" kern="0" dirty="0">
                <a:solidFill>
                  <a:srgbClr val="000000"/>
                </a:solidFill>
                <a:latin typeface="Calibri"/>
              </a:rPr>
              <a:t>The Hispanic enrollment increase continued 6 months after the end of the marketing campaign </a:t>
            </a:r>
          </a:p>
          <a:p>
            <a:pPr lvl="1" defTabSz="914400" eaLnBrk="1" hangingPunct="1">
              <a:defRPr/>
            </a:pPr>
            <a:r>
              <a:rPr lang="en-US" altLang="en-US" kern="0" dirty="0">
                <a:solidFill>
                  <a:srgbClr val="000000"/>
                </a:solidFill>
                <a:latin typeface="Calibri"/>
              </a:rPr>
              <a:t>Surpassed the 10,000 new Hispanic program enrolled target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24D90BA-7E7B-4DCD-8CB1-334313E45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624" y="960437"/>
            <a:ext cx="6319704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Centers for Medicare and Medicaid Services- Diabetes Self Management Education program</a:t>
            </a:r>
            <a:endParaRPr kumimoji="0" lang="es-MX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2883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98F6F6E1-16F5-4EFC-AD2A-0A4E43103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0044" cy="155050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2394" r="6000" b="6104"/>
          <a:stretch>
            <a:fillRect/>
          </a:stretch>
        </p:blipFill>
        <p:spPr bwMode="auto">
          <a:xfrm>
            <a:off x="762000" y="1381125"/>
            <a:ext cx="7883525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4232275"/>
            <a:ext cx="26003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Bilingual Brochure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934200" y="5246688"/>
            <a:ext cx="22098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Poster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ABB7644-48BD-4F8B-8DA5-63A8C2A6F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37" y="410337"/>
            <a:ext cx="2078434" cy="114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68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3032</TotalTime>
  <Words>382</Words>
  <Application>Microsoft Office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Custom Design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Lozano</dc:creator>
  <cp:lastModifiedBy>Elizabeth Lozano</cp:lastModifiedBy>
  <cp:revision>131</cp:revision>
  <cp:lastPrinted>2017-12-08T17:04:19Z</cp:lastPrinted>
  <dcterms:created xsi:type="dcterms:W3CDTF">2017-07-17T18:30:18Z</dcterms:created>
  <dcterms:modified xsi:type="dcterms:W3CDTF">2021-04-19T20:03:03Z</dcterms:modified>
</cp:coreProperties>
</file>