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79" r:id="rId4"/>
    <p:sldId id="275" r:id="rId5"/>
    <p:sldId id="266" r:id="rId6"/>
    <p:sldId id="284" r:id="rId7"/>
    <p:sldId id="285" r:id="rId8"/>
    <p:sldId id="286" r:id="rId9"/>
    <p:sldId id="287" r:id="rId10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is Vargas" initials="AV" lastIdx="1" clrIdx="0">
    <p:extLst>
      <p:ext uri="{19B8F6BF-5375-455C-9EA6-DF929625EA0E}">
        <p15:presenceInfo xmlns:p15="http://schemas.microsoft.com/office/powerpoint/2012/main" userId="S::alexis@mtnus.onmicrosoft.com::146241ef-bb39-4b79-bbc7-f656be154b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B96F9F-380D-4C5A-9D0A-0881D5D3F7E4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5D86A7-1327-4965-B529-D6C3B526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3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B96F9F-380D-4C5A-9D0A-0881D5D3F7E4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5D86A7-1327-4965-B529-D6C3B526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B96F9F-380D-4C5A-9D0A-0881D5D3F7E4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5D86A7-1327-4965-B529-D6C3B526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46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528E3-3501-4B8B-AD19-A883F0D2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C91DE-02A3-42CA-BE6F-64C2862E65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B96F9F-380D-4C5A-9D0A-0881D5D3F7E4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5517D-032B-4167-BA53-1365834C4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B4DD7-19DF-45A7-9C53-24C9F37AB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5D86A7-1327-4965-B529-D6C3B526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98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12C19-DCF1-4605-8AA3-AFBC7F86C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9FCD1A-C9AE-44C6-B0BE-82F9337D3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A2F69-1E86-4843-AAD1-B575C407A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52B-6705-496A-BEA9-4107498DB538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0A939-E3BA-4BF4-89D6-E8F47AD5A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BE0FA-4436-4D35-90BA-4A81FCEB4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B59A-471E-4FCE-9FEA-055F55AD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19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AD74E-D7BB-46BA-BA89-5C9ABC4DF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B0529-5E97-4FF7-A822-2984F14C3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FF099-017E-47E4-9002-D1DBFE05D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52B-6705-496A-BEA9-4107498DB538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41AF9-EB34-4ED0-A3BB-B1A6DBAD7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B9B2C-A92D-4D1F-BDFF-F99DF067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B59A-471E-4FCE-9FEA-055F55AD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52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BAB47-F8C9-4CFD-92DA-B597E58BC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8A2DF-0185-4425-AC99-AAF14B3EB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31197-E4A5-4096-B8E9-872BB4A75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52B-6705-496A-BEA9-4107498DB538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FE16E-709B-489E-BDB8-35A7D90BB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8FADB-2250-4B38-9221-6C1E4890A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B59A-471E-4FCE-9FEA-055F55AD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02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3AA72-654B-400F-BE4A-0EF42E751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322EB-0D52-4479-9C30-817B62A06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5273E-EBE9-4329-87B8-48E7005D2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6F854-B72C-4D97-8ABD-34EEA096A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52B-6705-496A-BEA9-4107498DB538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A2984-B5FE-437E-A345-658E61BC3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90BF5-7D34-430B-B6EE-C0F9FA8AF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B59A-471E-4FCE-9FEA-055F55AD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87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61A9E-2C44-46F5-8115-862472F40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F92B9-70B1-483F-B70E-A10035D88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806E56-6DCB-4B03-AB00-7CA1837DA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279E44-C5D3-4545-994D-2CAE42CB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59AEC-EC24-487C-9394-84C9294E2F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E27CCA-7CA5-4897-810D-5258779D2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52B-6705-496A-BEA9-4107498DB538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EE033B-AA95-4C82-9997-4BC6BDC6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54A622-CC45-4E9E-9583-F8D33647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B59A-471E-4FCE-9FEA-055F55AD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24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9A1AA-17AC-4D03-9807-B3A1E2F44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3C6F00-AD37-407D-B307-4C23804A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52B-6705-496A-BEA9-4107498DB538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5A121-82EE-428A-A7B9-5891D70E1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C46FDB-0D38-4649-A859-DDEA3B64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B59A-471E-4FCE-9FEA-055F55AD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42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A27907-B236-4CEE-94FD-90C8DD4B5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52B-6705-496A-BEA9-4107498DB538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09812F-8921-4226-A611-87468C6A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C1C08-1A66-4F57-A0F4-FD9E39F67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B59A-471E-4FCE-9FEA-055F55AD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93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B96F9F-380D-4C5A-9D0A-0881D5D3F7E4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5D86A7-1327-4965-B529-D6C3B526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8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83389-6F5C-4E8E-9CE6-FE57835D6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E08D6-CD3C-434A-973D-D48627269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6A6FB-CBA1-40EF-9AB7-1FEF9F191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1CF64-C934-461A-B449-8BFA40869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52B-6705-496A-BEA9-4107498DB538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508B0-45D2-41E7-89ED-D5677AFB1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38BD-A81D-4372-B9E8-D1D39377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B59A-471E-4FCE-9FEA-055F55AD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45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E5950-51B4-4934-8051-8E6294B2E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6A2833-1DBB-4BF4-B879-E3DCE183E7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39327-18A8-4DDD-BF7F-902C1BD81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0558A2-8D8E-402C-9FA9-AF2D9A34F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52B-6705-496A-BEA9-4107498DB538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2FE0C-ADCF-4525-AB54-8D1775AC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AF1DF-223D-45B5-BCA9-9945905AF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B59A-471E-4FCE-9FEA-055F55AD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1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2E8AC-A355-40DA-9BA1-AE55CEAB7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B2689C-D903-4900-838C-F49B9815D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56052-8280-41AC-9502-BA20B617C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52B-6705-496A-BEA9-4107498DB538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52F01-21C8-46F4-A169-18993D1F2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E86C7-4766-420C-8C1B-1DDA26389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B59A-471E-4FCE-9FEA-055F55AD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01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04EA12-69ED-4292-AA21-0D9D69C7E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64A290-60B9-4312-B456-6AAEC53C0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E24F9-DF5C-4E08-BA0E-066B5C646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952B-6705-496A-BEA9-4107498DB538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6D847-B440-40EA-94CD-D990EA499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62C9-EE71-4B3F-86F8-AE5672014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B59A-471E-4FCE-9FEA-055F55AD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7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B96F9F-380D-4C5A-9D0A-0881D5D3F7E4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5D86A7-1327-4965-B529-D6C3B526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7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B96F9F-380D-4C5A-9D0A-0881D5D3F7E4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5D86A7-1327-4965-B529-D6C3B526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1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B96F9F-380D-4C5A-9D0A-0881D5D3F7E4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5D86A7-1327-4965-B529-D6C3B526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9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B96F9F-380D-4C5A-9D0A-0881D5D3F7E4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5D86A7-1327-4965-B529-D6C3B526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4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B96F9F-380D-4C5A-9D0A-0881D5D3F7E4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5D86A7-1327-4965-B529-D6C3B526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3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B96F9F-380D-4C5A-9D0A-0881D5D3F7E4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5D86A7-1327-4965-B529-D6C3B526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6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B96F9F-380D-4C5A-9D0A-0881D5D3F7E4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5D86A7-1327-4965-B529-D6C3B526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E024F2F-683F-48B1-AC58-2CD621D652F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4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9A0CF8-E7AC-444C-8E5D-8461D833C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404A4-91A0-4DB7-BB5D-578F7DE43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7955B-3395-455B-A552-9D5BB10EE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A952B-6705-496A-BEA9-4107498DB538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9CAEE-7734-4613-8D85-47A1690BB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3D50-E60C-4330-A376-292A06AEF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3B59A-471E-4FCE-9FEA-055F55AD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3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bwZic2AAEk" TargetMode="External"/><Relationship Id="rId7" Type="http://schemas.openxmlformats.org/officeDocument/2006/relationships/hyperlink" Target="https://kvia.com/coronavirus/2021/01/23/antibody-infusion-treatment-saves-100-el-pasoans-from-virus-hospitalization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I-jyXmvuAuo" TargetMode="External"/><Relationship Id="rId5" Type="http://schemas.openxmlformats.org/officeDocument/2006/relationships/hyperlink" Target="https://youtu.be/zqc0uOdV-F4" TargetMode="External"/><Relationship Id="rId4" Type="http://schemas.openxmlformats.org/officeDocument/2006/relationships/hyperlink" Target="https://youtu.be/1LD8Jm06hsk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gw36IQea-I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_nbZwfM2I5Q" TargetMode="External"/><Relationship Id="rId5" Type="http://schemas.openxmlformats.org/officeDocument/2006/relationships/hyperlink" Target="https://youtu.be/-3xi4lrBdKc" TargetMode="External"/><Relationship Id="rId4" Type="http://schemas.openxmlformats.org/officeDocument/2006/relationships/hyperlink" Target="https://youtu.be/8pQorOm0eG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68F49-0727-4311-A832-8264EE502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628900"/>
            <a:ext cx="7772400" cy="1343874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4" descr="C:\Users\elizabeth.LOPEZGROUP\AppData\Local\Microsoft\Windows\Temporary Internet Files\Content.Outlook\EOEDP5AI\CoreCapabilities_CVR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55E3BA3B-F4B8-45BF-9F80-C80C9C4F2F5D" descr="AA20D943-F994-40D9-A2D2-E2E00A33697F@elp">
            <a:extLst>
              <a:ext uri="{FF2B5EF4-FFF2-40B4-BE49-F238E27FC236}">
                <a16:creationId xmlns:a16="http://schemas.microsoft.com/office/drawing/2014/main" id="{930F62FB-53A2-4DFB-A688-B4BA20EDC06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2" t="15558" r="49025" b="59286"/>
          <a:stretch/>
        </p:blipFill>
        <p:spPr bwMode="auto">
          <a:xfrm rot="20953511">
            <a:off x="1306331" y="1012506"/>
            <a:ext cx="295211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839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 descr="A picture containing circuit&#10;&#10;Description automatically generated">
            <a:extLst>
              <a:ext uri="{FF2B5EF4-FFF2-40B4-BE49-F238E27FC236}">
                <a16:creationId xmlns:a16="http://schemas.microsoft.com/office/drawing/2014/main" id="{D56CB918-52FA-4051-8156-540DCAD5CB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7" r="28566"/>
          <a:stretch/>
        </p:blipFill>
        <p:spPr>
          <a:xfrm>
            <a:off x="20" y="10"/>
            <a:ext cx="5527522" cy="6857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BB5EF0-6F8D-4EAF-A819-74EF8E37BC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1" r="17488" b="-4"/>
          <a:stretch/>
        </p:blipFill>
        <p:spPr>
          <a:xfrm>
            <a:off x="5650992" y="1"/>
            <a:ext cx="3493008" cy="3346704"/>
          </a:xfrm>
          <a:prstGeom prst="rect">
            <a:avLst/>
          </a:prstGeom>
        </p:spPr>
      </p:pic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98F6F6E1-16F5-4EFC-AD2A-0A4E43103C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4" r="73152"/>
          <a:stretch/>
        </p:blipFill>
        <p:spPr>
          <a:xfrm>
            <a:off x="5650990" y="3511296"/>
            <a:ext cx="3493010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02819E0D-92AA-485C-A992-07C731536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0044" cy="1550504"/>
          </a:xfr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205790" y="1314524"/>
            <a:ext cx="660304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000000"/>
                </a:solidFill>
                <a:latin typeface="Calibri"/>
              </a:rPr>
              <a:t>Monoclonal Antibodies Hispanic Education and Communication</a:t>
            </a:r>
            <a:endParaRPr kumimoji="0" lang="es-MX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6630" y="2509307"/>
            <a:ext cx="8712200" cy="3034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000" b="1" kern="0" dirty="0">
                <a:solidFill>
                  <a:srgbClr val="000000"/>
                </a:solidFill>
              </a:rPr>
              <a:t>Following is pro bono work by Lopez PR &amp; Marketing Group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altLang="en-US" sz="2000" b="1" kern="0" dirty="0">
              <a:solidFill>
                <a:srgbClr val="000000"/>
              </a:solidFill>
            </a:endParaRPr>
          </a:p>
          <a:p>
            <a:pPr marL="457200" lvl="1" indent="0" defTabSz="914400" eaLnBrk="1" hangingPunct="1">
              <a:buNone/>
              <a:defRPr/>
            </a:pPr>
            <a:r>
              <a:rPr lang="en-US" altLang="en-US" sz="2000" b="1" kern="0" dirty="0">
                <a:solidFill>
                  <a:srgbClr val="000000"/>
                </a:solidFill>
              </a:rPr>
              <a:t>Background:</a:t>
            </a:r>
          </a:p>
          <a:p>
            <a:pPr lvl="1" defTabSz="914400" eaLnBrk="1" hangingPunct="1"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Life saving </a:t>
            </a:r>
            <a:r>
              <a:rPr lang="en-US" altLang="en-US" sz="2000" kern="0" dirty="0">
                <a:solidFill>
                  <a:srgbClr val="000000"/>
                </a:solidFill>
                <a:latin typeface="Calibri"/>
              </a:rPr>
              <a:t>monoclonal antibodies were being underutilized, especially in the Hispanic markets </a:t>
            </a:r>
          </a:p>
          <a:p>
            <a:pPr lvl="1" defTabSz="914400" eaLnBrk="1" hangingPunct="1">
              <a:defRPr/>
            </a:pPr>
            <a:r>
              <a:rPr lang="en-US" altLang="en-US" sz="2000" kern="0" dirty="0">
                <a:solidFill>
                  <a:srgbClr val="000000"/>
                </a:solidFill>
                <a:latin typeface="Calibri"/>
              </a:rPr>
              <a:t>The reasons for underutilization is a lack of patient knowledge as well as a lack of referrals from primary doctors combined with a lack of communication by those doing COVID testing  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9454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02819E0D-92AA-485C-A992-07C731536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0044" cy="1550504"/>
          </a:xfr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7288" y="2436964"/>
            <a:ext cx="8542756" cy="331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b="1" kern="0" dirty="0">
                <a:solidFill>
                  <a:srgbClr val="000000"/>
                </a:solidFill>
                <a:latin typeface="Calibri"/>
              </a:rPr>
              <a:t>Strategies:</a:t>
            </a:r>
          </a:p>
          <a:p>
            <a:pPr defTabSz="914400" eaLnBrk="1" hangingPunct="1"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Communicate and educate</a:t>
            </a:r>
            <a:r>
              <a:rPr lang="en-US" altLang="en-US" kern="0" dirty="0">
                <a:solidFill>
                  <a:srgbClr val="000000"/>
                </a:solidFill>
              </a:rPr>
              <a:t> Hispanic patients and family members that there is a treatment to help keep people out of Hospitals</a:t>
            </a:r>
          </a:p>
          <a:p>
            <a:pPr defTabSz="914400" eaLnBrk="1" hangingPunct="1"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Educate Hispanics about monoclonal antibodies treatment so if they come out COVID positive to quickly ask their doctors about the treatment   </a:t>
            </a:r>
          </a:p>
          <a:p>
            <a:pPr marL="0" indent="0" defTabSz="914400" eaLnBrk="1" hangingPunct="1">
              <a:buNone/>
              <a:defRPr/>
            </a:pPr>
            <a:endParaRPr lang="en-US" altLang="en-US" kern="0" noProof="0" dirty="0">
              <a:solidFill>
                <a:srgbClr val="000000"/>
              </a:solidFill>
            </a:endParaRPr>
          </a:p>
          <a:p>
            <a:pPr marL="0" indent="0" defTabSz="914400" eaLnBrk="1" hangingPunct="1">
              <a:buNone/>
              <a:defRPr/>
            </a:pPr>
            <a:endParaRPr kumimoji="0" lang="en-US" alt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indent="0" defTabSz="914400" eaLnBrk="1" hangingPunct="1">
              <a:buNone/>
              <a:defRPr/>
            </a:pP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Objectives: </a:t>
            </a:r>
          </a:p>
          <a:p>
            <a:pPr defTabSz="914400" eaLnBrk="1" hangingPunct="1"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Increase substantially usage of monoclonal antibodies in the Hispanic community </a:t>
            </a:r>
          </a:p>
          <a:p>
            <a:pPr defTabSz="914400" eaLnBrk="1" hangingPunct="1"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Target Texas and California key cities with Hispanic COVID-19 patients </a:t>
            </a:r>
          </a:p>
          <a:p>
            <a:pPr marL="0" indent="0" defTabSz="914400" eaLnBrk="1" hangingPunct="1">
              <a:buNone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4B1FDEB-1612-4EF5-8BDD-7F2FD41BE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790" y="1314524"/>
            <a:ext cx="660304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000000"/>
                </a:solidFill>
                <a:latin typeface="Calibri"/>
              </a:rPr>
              <a:t>Monoclonal Antibodies Hispanic Education and Communication</a:t>
            </a:r>
            <a:endParaRPr kumimoji="0" lang="es-MX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7158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02819E0D-92AA-485C-A992-07C731536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0044" cy="1550504"/>
          </a:xfr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7288" y="1550504"/>
            <a:ext cx="8542756" cy="331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b="1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Results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</a:t>
            </a:r>
          </a:p>
          <a:p>
            <a:pPr defTabSz="914400" eaLnBrk="1" hangingPunct="1"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Secured 2 minutes or more news stories in the following markets </a:t>
            </a:r>
          </a:p>
          <a:p>
            <a:pPr lvl="1" defTabSz="914400" eaLnBrk="1" hangingPunct="1"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El Paso- all stations (English and Spanish)</a:t>
            </a:r>
          </a:p>
          <a:p>
            <a:pPr lvl="1" defTabSz="914400" eaLnBrk="1" hangingPunct="1"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 Houston – Univision &amp; Telemundo</a:t>
            </a:r>
          </a:p>
          <a:p>
            <a:pPr marL="457200" lvl="1" indent="0" defTabSz="914400" eaLnBrk="1" hangingPunct="1">
              <a:buNone/>
              <a:defRPr/>
            </a:pPr>
            <a:r>
              <a:rPr lang="en-US" altLang="en-US" sz="1600" kern="0" dirty="0">
                <a:solidFill>
                  <a:srgbClr val="000000"/>
                </a:solidFill>
                <a:hlinkClick r:id="rId3"/>
              </a:rPr>
              <a:t>https://youtu.be/obwZic2AAEk</a:t>
            </a:r>
            <a:r>
              <a:rPr lang="en-US" altLang="en-US" sz="1600" kern="0" dirty="0">
                <a:solidFill>
                  <a:srgbClr val="000000"/>
                </a:solidFill>
              </a:rPr>
              <a:t>  and </a:t>
            </a:r>
            <a:r>
              <a:rPr lang="en-US" altLang="en-US" sz="1600" kern="0" dirty="0">
                <a:solidFill>
                  <a:srgbClr val="000000"/>
                </a:solidFill>
                <a:hlinkClick r:id="rId4"/>
              </a:rPr>
              <a:t>https://youtu.be/1LD8Jm06hsk</a:t>
            </a:r>
            <a:r>
              <a:rPr lang="en-US" altLang="en-US" sz="1600" kern="0" dirty="0">
                <a:solidFill>
                  <a:srgbClr val="000000"/>
                </a:solidFill>
              </a:rPr>
              <a:t> </a:t>
            </a:r>
          </a:p>
          <a:p>
            <a:pPr lvl="1" defTabSz="914400" eaLnBrk="1" hangingPunct="1"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San Antonio – Univision</a:t>
            </a:r>
          </a:p>
          <a:p>
            <a:pPr marL="457200" lvl="1" indent="0" defTabSz="914400" eaLnBrk="1" hangingPunct="1">
              <a:buNone/>
              <a:defRPr/>
            </a:pPr>
            <a:r>
              <a:rPr lang="en-US" altLang="en-US" sz="1600" kern="0" dirty="0">
                <a:solidFill>
                  <a:srgbClr val="000000"/>
                </a:solidFill>
                <a:hlinkClick r:id="rId5"/>
              </a:rPr>
              <a:t>https://youtu.be/zqc0uOdV-F4</a:t>
            </a:r>
            <a:endParaRPr lang="en-US" altLang="en-US" sz="1600" kern="0" dirty="0">
              <a:solidFill>
                <a:srgbClr val="000000"/>
              </a:solidFill>
            </a:endParaRPr>
          </a:p>
          <a:p>
            <a:pPr lvl="1" defTabSz="914400" eaLnBrk="1" hangingPunct="1"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Los Angeles- Univision</a:t>
            </a:r>
          </a:p>
          <a:p>
            <a:pPr marL="457200" lvl="1" indent="0" defTabSz="914400" eaLnBrk="1" hangingPunct="1">
              <a:buNone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hlinkClick r:id="rId6"/>
              </a:rPr>
              <a:t>https://youtu.be/I-jyXmvuAuo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lvl="1" defTabSz="914400" eaLnBrk="1" hangingPunct="1"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Sacramento- Univision</a:t>
            </a:r>
          </a:p>
          <a:p>
            <a:pPr lvl="1" defTabSz="914400" eaLnBrk="1" hangingPunct="1"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San Diego- Univision (several new stories set up for April)</a:t>
            </a:r>
          </a:p>
          <a:p>
            <a:pPr lvl="1" defTabSz="914400" eaLnBrk="1" hangingPunct="1">
              <a:defRPr/>
            </a:pPr>
            <a:endParaRPr kumimoji="0" lang="en-US" altLang="en-US" sz="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b="1" u="none" kern="0" dirty="0">
                <a:solidFill>
                  <a:srgbClr val="000000"/>
                </a:solidFill>
              </a:rPr>
              <a:t>Successes so far:</a:t>
            </a: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defTabSz="914400" eaLnBrk="1" hangingPunct="1"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El Paso major increase in usage </a:t>
            </a:r>
            <a:endParaRPr lang="en-US" altLang="en-US" kern="0" dirty="0">
              <a:solidFill>
                <a:srgbClr val="000000"/>
              </a:solidFill>
            </a:endParaRPr>
          </a:p>
          <a:p>
            <a:pPr lvl="1" defTabSz="914400" eaLnBrk="1" hangingPunct="1"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ABC- El Paso “more than 100 lives saved”</a:t>
            </a:r>
          </a:p>
          <a:p>
            <a:pPr marL="457200" lvl="1" indent="0" defTabSz="914400" eaLnBrk="1" hangingPunct="1">
              <a:buNone/>
              <a:defRPr/>
            </a:pP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7"/>
              </a:rPr>
              <a:t>https://kvia.com/coronavirus/2021/01/23/antibody-infusion-treatment-saves-100-el-pasoans-from-virus-hospitalization</a:t>
            </a:r>
            <a:endParaRPr lang="en-US" altLang="en-US" sz="1600" kern="0" dirty="0">
              <a:solidFill>
                <a:srgbClr val="000000"/>
              </a:solidFill>
            </a:endParaRPr>
          </a:p>
          <a:p>
            <a:pPr marL="0" indent="0" defTabSz="914400" eaLnBrk="1" hangingPunct="1">
              <a:buNone/>
              <a:defRPr/>
            </a:pP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4B1FDEB-1612-4EF5-8BDD-7F2FD41BE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3482" y="877406"/>
            <a:ext cx="660304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000000"/>
                </a:solidFill>
                <a:latin typeface="Calibri"/>
              </a:rPr>
              <a:t>Monoclonal Antibodies Hispanic Education and Communication</a:t>
            </a:r>
            <a:endParaRPr kumimoji="0" lang="es-MX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58768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02819E0D-92AA-485C-A992-07C731536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0044" cy="1550504"/>
          </a:xfr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8644" y="1588775"/>
            <a:ext cx="8542756" cy="507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1" defTabSz="914400" eaLnBrk="1" hangingPunct="1">
              <a:defRPr/>
            </a:pP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indent="0" defTabSz="914400" eaLnBrk="1" hangingPunct="1">
              <a:buNone/>
              <a:defRPr/>
            </a:pPr>
            <a:r>
              <a:rPr lang="en-US" altLang="en-US" b="1" kern="0" dirty="0">
                <a:solidFill>
                  <a:srgbClr val="000000"/>
                </a:solidFill>
              </a:rPr>
              <a:t>Additional Tactics: </a:t>
            </a:r>
          </a:p>
          <a:p>
            <a:pPr defTabSz="914400" eaLnBrk="1" hangingPunct="1">
              <a:defRPr/>
            </a:pPr>
            <a:r>
              <a:rPr kumimoji="0" lang="en-US" altLang="en-US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Lope</a:t>
            </a:r>
            <a:r>
              <a:rPr lang="en-US" altLang="en-US" kern="0" dirty="0">
                <a:solidFill>
                  <a:srgbClr val="000000"/>
                </a:solidFill>
              </a:rPr>
              <a:t>z PR &amp; Marketing Group developed a concept for a pilot Hispanic TV education plan along with local non-profits in Houston and San Diego</a:t>
            </a:r>
          </a:p>
          <a:p>
            <a:pPr defTabSz="914400" eaLnBrk="1" hangingPunct="1">
              <a:defRPr/>
            </a:pPr>
            <a:r>
              <a:rPr kumimoji="0" lang="en-US" altLang="en-US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April 12- June 5</a:t>
            </a:r>
            <a:r>
              <a:rPr kumimoji="0" lang="en-US" altLang="en-US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</a:t>
            </a:r>
            <a:r>
              <a:rPr kumimoji="0" lang="en-US" altLang="en-US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2021</a:t>
            </a:r>
          </a:p>
          <a:p>
            <a:pPr defTabSz="914400" eaLnBrk="1" hangingPunct="1"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Houston </a:t>
            </a:r>
          </a:p>
          <a:p>
            <a:pPr lvl="1" defTabSz="914400" eaLnBrk="1" hangingPunct="1">
              <a:defRPr/>
            </a:pPr>
            <a:r>
              <a:rPr kumimoji="0" lang="en-US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Telemundo</a:t>
            </a:r>
            <a:r>
              <a:rPr lang="en-US" altLang="en-US" sz="2000" kern="0" dirty="0">
                <a:solidFill>
                  <a:srgbClr val="000000"/>
                </a:solidFill>
              </a:rPr>
              <a:t>- 208 TV spots</a:t>
            </a:r>
          </a:p>
          <a:p>
            <a:pPr lvl="1" defTabSz="914400" eaLnBrk="1" hangingPunct="1">
              <a:defRPr/>
            </a:pPr>
            <a:r>
              <a:rPr kumimoji="0" lang="en-US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Univision- 130 TV spots</a:t>
            </a:r>
          </a:p>
          <a:p>
            <a:pPr lvl="1" defTabSz="914400" eaLnBrk="1" hangingPunct="1">
              <a:defRPr/>
            </a:pPr>
            <a:r>
              <a:rPr lang="en-US" altLang="en-US" sz="2000" kern="0" dirty="0">
                <a:solidFill>
                  <a:srgbClr val="000000"/>
                </a:solidFill>
              </a:rPr>
              <a:t>1.5 million impressions </a:t>
            </a:r>
            <a:endParaRPr kumimoji="0" lang="en-US" altLang="en-US" sz="2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defTabSz="914400" eaLnBrk="1" hangingPunct="1"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San Diego</a:t>
            </a:r>
          </a:p>
          <a:p>
            <a:pPr lvl="1" defTabSz="914400" eaLnBrk="1" hangingPunct="1">
              <a:defRPr/>
            </a:pPr>
            <a:r>
              <a:rPr kumimoji="0" lang="en-US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Univision- 165 spots</a:t>
            </a:r>
          </a:p>
          <a:p>
            <a:pPr lvl="1" defTabSz="914400" eaLnBrk="1" hangingPunct="1">
              <a:defRPr/>
            </a:pPr>
            <a:r>
              <a:rPr lang="en-US" altLang="en-US" sz="2000" kern="0" dirty="0" err="1">
                <a:solidFill>
                  <a:srgbClr val="000000"/>
                </a:solidFill>
              </a:rPr>
              <a:t>Unimas</a:t>
            </a:r>
            <a:r>
              <a:rPr lang="en-US" altLang="en-US" sz="2000" kern="0" dirty="0">
                <a:solidFill>
                  <a:srgbClr val="000000"/>
                </a:solidFill>
              </a:rPr>
              <a:t>- 90 spots </a:t>
            </a:r>
          </a:p>
          <a:p>
            <a:pPr lvl="1" defTabSz="914400" eaLnBrk="1" hangingPunct="1">
              <a:defRPr/>
            </a:pPr>
            <a:r>
              <a:rPr kumimoji="0" lang="en-US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Azteca</a:t>
            </a:r>
            <a:r>
              <a:rPr lang="en-US" altLang="en-US" sz="2000" kern="0" dirty="0">
                <a:solidFill>
                  <a:srgbClr val="000000"/>
                </a:solidFill>
              </a:rPr>
              <a:t>- 90 spots </a:t>
            </a:r>
          </a:p>
          <a:p>
            <a:pPr lvl="1" defTabSz="914400" eaLnBrk="1" hangingPunct="1">
              <a:defRPr/>
            </a:pPr>
            <a:r>
              <a:rPr lang="en-US" altLang="en-US" sz="2000" kern="0" dirty="0">
                <a:solidFill>
                  <a:srgbClr val="000000"/>
                </a:solidFill>
              </a:rPr>
              <a:t>1.0 million impressions</a:t>
            </a:r>
          </a:p>
          <a:p>
            <a:pPr lvl="1" defTabSz="914400" eaLnBrk="1" hangingPunct="1">
              <a:defRPr/>
            </a:pPr>
            <a:endParaRPr kumimoji="0" lang="en-US" altLang="en-US" sz="2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4B1FDEB-1612-4EF5-8BDD-7F2FD41BE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303" y="1154422"/>
            <a:ext cx="660304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000000"/>
                </a:solidFill>
                <a:latin typeface="Calibri"/>
              </a:rPr>
              <a:t>Monoclonal Antibodies Hispanic Education and Communication</a:t>
            </a:r>
            <a:endParaRPr kumimoji="0" lang="es-MX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7836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id="{58053E59-55C3-46E1-B80D-DB796F3B4CD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0044" cy="15505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5E83DE-4EDA-4D3C-9C67-4EF673DD4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303" y="1154422"/>
            <a:ext cx="660304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000000"/>
                </a:solidFill>
                <a:latin typeface="Calibri"/>
              </a:rPr>
              <a:t>Monoclonal Antibodies Hispanic Education and Communication</a:t>
            </a:r>
            <a:endParaRPr kumimoji="0" lang="es-MX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34067AF-4E75-4A57-9C16-4D511F4D9A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596"/>
          <a:stretch/>
        </p:blipFill>
        <p:spPr>
          <a:xfrm>
            <a:off x="1134416" y="2073455"/>
            <a:ext cx="7753927" cy="4786681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584F9A4-02F5-4F44-B50D-617D8FCBE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7374"/>
            <a:ext cx="660304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Storyboard:</a:t>
            </a:r>
          </a:p>
        </p:txBody>
      </p:sp>
    </p:spTree>
    <p:extLst>
      <p:ext uri="{BB962C8B-B14F-4D97-AF65-F5344CB8AC3E}">
        <p14:creationId xmlns:p14="http://schemas.microsoft.com/office/powerpoint/2010/main" val="67304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0">
            <a:extLst>
              <a:ext uri="{FF2B5EF4-FFF2-40B4-BE49-F238E27FC236}">
                <a16:creationId xmlns:a16="http://schemas.microsoft.com/office/drawing/2014/main" id="{826B7E4B-79E5-4DB1-984C-4F5B88EDA0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0044" cy="155050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4EBED7F-D682-4A0A-BD02-899FD2DCE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303" y="1154422"/>
            <a:ext cx="660304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000000"/>
                </a:solidFill>
                <a:latin typeface="Calibri"/>
              </a:rPr>
              <a:t>Monoclonal Antibodies Hispanic Education and Communication</a:t>
            </a:r>
            <a:endParaRPr kumimoji="0" lang="es-MX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C249D88-7941-4C21-8747-326AD9EB2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46585"/>
            <a:ext cx="660304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kern="0" dirty="0">
                <a:solidFill>
                  <a:srgbClr val="000000"/>
                </a:solidFill>
                <a:latin typeface="Calibri"/>
              </a:rPr>
              <a:t>YouTube Link to the TV Spots</a:t>
            </a:r>
            <a:endParaRPr kumimoji="0" lang="es-MX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64D8D4-3A56-4C63-93BA-70625B812526}"/>
              </a:ext>
            </a:extLst>
          </p:cNvPr>
          <p:cNvSpPr txBox="1"/>
          <p:nvPr/>
        </p:nvSpPr>
        <p:spPr>
          <a:xfrm>
            <a:off x="357809" y="2915478"/>
            <a:ext cx="85305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Monoclonal Antibodies San Diego-Spanish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000FF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hlinkClick r:id="rId3"/>
              </a:rPr>
              <a:t>https://youtu.be/fgw36IQea-I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Monoclonal Antibodies Houston-Spanish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000FF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hlinkClick r:id="rId4"/>
              </a:rPr>
              <a:t>https://youtu.be/8pQorOm0eG0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Monoclonal Antibodies Generic-Spanish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000FF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hlinkClick r:id="rId5"/>
              </a:rPr>
              <a:t>https://youtu.be/-3xi4lrBdKc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Monoclonal Antibodies Generic-English</a:t>
            </a:r>
          </a:p>
          <a:p>
            <a:r>
              <a:rPr lang="en-US" sz="1800" u="sng" dirty="0">
                <a:solidFill>
                  <a:srgbClr val="0563C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hlinkClick r:id="rId6"/>
              </a:rPr>
              <a:t>https://youtu.be/_nbZwfM2I5Q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319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383</Words>
  <Application>Microsoft Office PowerPoint</Application>
  <PresentationFormat>On-screen Show (4:3)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Palatino Linotype</vt:lpstr>
      <vt:lpstr>Office Theme</vt:lpstr>
      <vt:lpstr>Custom Design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Alexis Vargas</dc:creator>
  <cp:lastModifiedBy>Elizabeth Lozano</cp:lastModifiedBy>
  <cp:revision>42</cp:revision>
  <dcterms:created xsi:type="dcterms:W3CDTF">2020-09-30T20:41:55Z</dcterms:created>
  <dcterms:modified xsi:type="dcterms:W3CDTF">2021-05-06T19:47:04Z</dcterms:modified>
</cp:coreProperties>
</file>