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5" r:id="rId4"/>
    <p:sldId id="266" r:id="rId5"/>
    <p:sldId id="326" r:id="rId6"/>
    <p:sldId id="284" r:id="rId7"/>
    <p:sldId id="325" r:id="rId8"/>
    <p:sldId id="327" r:id="rId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is Vargas" initials="AV" lastIdx="1" clrIdx="0">
    <p:extLst>
      <p:ext uri="{19B8F6BF-5375-455C-9EA6-DF929625EA0E}">
        <p15:presenceInfo xmlns:p15="http://schemas.microsoft.com/office/powerpoint/2012/main" userId="S::alexis@mtnus.onmicrosoft.com::146241ef-bb39-4b79-bbc7-f656be154b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3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4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28E3-3501-4B8B-AD19-A883F0D2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91DE-02A3-42CA-BE6F-64C2862E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5517D-032B-4167-BA53-1365834C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B4DD7-19DF-45A7-9C53-24C9F37A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98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2C19-DCF1-4605-8AA3-AFBC7F86C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FCD1A-C9AE-44C6-B0BE-82F9337D3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2F69-1E86-4843-AAD1-B575C407A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0A939-E3BA-4BF4-89D6-E8F47AD5A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BE0FA-4436-4D35-90BA-4A81FCEB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19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D74E-D7BB-46BA-BA89-5C9ABC4D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0529-5E97-4FF7-A822-2984F14C3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FF099-017E-47E4-9002-D1DBFE05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41AF9-EB34-4ED0-A3BB-B1A6DBAD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B9B2C-A92D-4D1F-BDFF-F99DF067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2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AB47-F8C9-4CFD-92DA-B597E58B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8A2DF-0185-4425-AC99-AAF14B3EB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31197-E4A5-4096-B8E9-872BB4A7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FE16E-709B-489E-BDB8-35A7D90B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8FADB-2250-4B38-9221-6C1E4890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02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3AA72-654B-400F-BE4A-0EF42E75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322EB-0D52-4479-9C30-817B62A06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5273E-EBE9-4329-87B8-48E7005D2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6F854-B72C-4D97-8ABD-34EEA096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A2984-B5FE-437E-A345-658E61BC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90BF5-7D34-430B-B6EE-C0F9FA8A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87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1A9E-2C44-46F5-8115-862472F4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F92B9-70B1-483F-B70E-A10035D88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06E56-6DCB-4B03-AB00-7CA1837D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279E44-C5D3-4545-994D-2CAE42CB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59AEC-EC24-487C-9394-84C9294E2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E27CCA-7CA5-4897-810D-5258779D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E033B-AA95-4C82-9997-4BC6BDC6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4A622-CC45-4E9E-9583-F8D33647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24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A1AA-17AC-4D03-9807-B3A1E2F4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C6F00-AD37-407D-B307-4C23804A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5A121-82EE-428A-A7B9-5891D70E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46FDB-0D38-4649-A859-DDEA3B64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42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27907-B236-4CEE-94FD-90C8DD4B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9812F-8921-4226-A611-87468C6A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C1C08-1A66-4F57-A0F4-FD9E39F6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9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3389-6F5C-4E8E-9CE6-FE57835D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E08D6-CD3C-434A-973D-D4862726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6A6FB-CBA1-40EF-9AB7-1FEF9F191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1CF64-C934-461A-B449-8BFA40869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508B0-45D2-41E7-89ED-D5677AFB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38BD-A81D-4372-B9E8-D1D39377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45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5950-51B4-4934-8051-8E6294B2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A2833-1DBB-4BF4-B879-E3DCE183E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39327-18A8-4DDD-BF7F-902C1BD81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558A2-8D8E-402C-9FA9-AF2D9A34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2FE0C-ADCF-4525-AB54-8D1775AC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AF1DF-223D-45B5-BCA9-9945905A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1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E8AC-A355-40DA-9BA1-AE55CEAB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2689C-D903-4900-838C-F49B9815D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56052-8280-41AC-9502-BA20B617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52F01-21C8-46F4-A169-18993D1F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E86C7-4766-420C-8C1B-1DDA2638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01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04EA12-69ED-4292-AA21-0D9D69C7E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4A290-60B9-4312-B456-6AAEC53C0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E24F9-DF5C-4E08-BA0E-066B5C64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6D847-B440-40EA-94CD-D990EA49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62C9-EE71-4B3F-86F8-AE567201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7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7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1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4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6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024F2F-683F-48B1-AC58-2CD621D652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4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9A0CF8-E7AC-444C-8E5D-8461D833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404A4-91A0-4DB7-BB5D-578F7DE4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7955B-3395-455B-A552-9D5BB10EE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9CAEE-7734-4613-8D85-47A1690BB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3D50-E60C-4330-A376-292A06AEF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3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68F49-0727-4311-A832-8264EE502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628900"/>
            <a:ext cx="7772400" cy="1343874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4" descr="C:\Users\elizabeth.LOPEZGROUP\AppData\Local\Microsoft\Windows\Temporary Internet Files\Content.Outlook\EOEDP5AI\CoreCapabilities_CVR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5E3BA3B-F4B8-45BF-9F80-C80C9C4F2F5D" descr="AA20D943-F994-40D9-A2D2-E2E00A33697F@elp">
            <a:extLst>
              <a:ext uri="{FF2B5EF4-FFF2-40B4-BE49-F238E27FC236}">
                <a16:creationId xmlns:a16="http://schemas.microsoft.com/office/drawing/2014/main" id="{930F62FB-53A2-4DFB-A688-B4BA20EDC06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t="15558" r="49025" b="59286"/>
          <a:stretch/>
        </p:blipFill>
        <p:spPr bwMode="auto">
          <a:xfrm rot="20953511">
            <a:off x="1306331" y="1012506"/>
            <a:ext cx="295211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3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02819E0D-92AA-485C-A992-07C731536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044" cy="1550504"/>
          </a:xfr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205790" y="1314524"/>
            <a:ext cx="660304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RediClini</a:t>
            </a: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c Digital Campaign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(Walk-in Clinics in Grocery &amp; Drug Stores)</a:t>
            </a:r>
            <a:endParaRPr kumimoji="0" lang="es-MX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3922" y="2106687"/>
            <a:ext cx="8712200" cy="303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en-US" sz="2000" b="1" kern="0" dirty="0">
              <a:solidFill>
                <a:srgbClr val="000000"/>
              </a:solidFill>
            </a:endParaRPr>
          </a:p>
          <a:p>
            <a:pPr marL="457200" lvl="1" indent="0" defTabSz="914400" eaLnBrk="1" hangingPunct="1">
              <a:buNone/>
              <a:defRPr/>
            </a:pPr>
            <a:r>
              <a:rPr lang="en-US" altLang="en-US" sz="2200" b="1" kern="0" dirty="0">
                <a:solidFill>
                  <a:srgbClr val="000000"/>
                </a:solidFill>
              </a:rPr>
              <a:t>Background:</a:t>
            </a:r>
          </a:p>
          <a:p>
            <a:pPr lvl="1" defTabSz="914400" eaLnBrk="1" hangingPunct="1"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Lopez PR &amp; Marketing Group was asked by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RediClinic</a:t>
            </a:r>
            <a:r>
              <a:rPr lang="en-US" altLang="en-US" sz="2000" kern="0" dirty="0">
                <a:solidFill>
                  <a:srgbClr val="000000"/>
                </a:solidFill>
                <a:latin typeface="Calibri"/>
              </a:rPr>
              <a:t> (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owned by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RiteAid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) to increase their monthly customer visits and social and digital media engagement for:</a:t>
            </a:r>
          </a:p>
          <a:p>
            <a:pPr lvl="2" defTabSz="914400" eaLnBrk="1" hangingPunct="1"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Calibri"/>
              </a:rPr>
              <a:t>Houston</a:t>
            </a:r>
          </a:p>
          <a:p>
            <a:pPr lvl="2" defTabSz="914400" eaLnBrk="1" hangingPunct="1"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San Antonio</a:t>
            </a:r>
          </a:p>
          <a:p>
            <a:pPr lvl="2" defTabSz="914400" eaLnBrk="1" hangingPunct="1"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Calibri"/>
              </a:rPr>
              <a:t>Austin</a:t>
            </a:r>
          </a:p>
          <a:p>
            <a:pPr lvl="2" defTabSz="914400" eaLnBrk="1" hangingPunct="1"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Philadelphia 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45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02819E0D-92AA-485C-A992-07C731536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044" cy="1550504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622" y="2308845"/>
            <a:ext cx="8542756" cy="331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200" b="1" kern="0" dirty="0">
                <a:solidFill>
                  <a:srgbClr val="000000"/>
                </a:solidFill>
              </a:rPr>
              <a:t>Objectives:</a:t>
            </a:r>
          </a:p>
          <a:p>
            <a:pPr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Increase monthly social media engagement by 10% in Houston, San Antonio, Austin, and Philadelphia </a:t>
            </a:r>
          </a:p>
          <a:p>
            <a:pPr defTabSz="914400" eaLnBrk="1" hangingPunct="1"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Increase monthly patient count 5 to 7%</a:t>
            </a:r>
          </a:p>
          <a:p>
            <a:pPr defTabSz="914400" eaLnBrk="1" hangingPunct="1">
              <a:defRPr/>
            </a:pPr>
            <a:endParaRPr lang="en-US" altLang="en-US" kern="0" dirty="0">
              <a:solidFill>
                <a:srgbClr val="000000"/>
              </a:solidFill>
            </a:endParaRPr>
          </a:p>
          <a:p>
            <a:pPr marL="0" indent="0" defTabSz="914400" eaLnBrk="1" hangingPunct="1">
              <a:buNone/>
              <a:defRPr/>
            </a:pPr>
            <a:endParaRPr kumimoji="0" lang="en-US" alt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D890348-CFD3-410D-9AE6-D8AF706EC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338" y="1137511"/>
            <a:ext cx="660304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RediClini</a:t>
            </a: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c Digital Campaign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(Walk-in Clinics in Grocery &amp; Drug Stores)</a:t>
            </a:r>
            <a:endParaRPr kumimoji="0" lang="es-MX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715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02819E0D-92AA-485C-A992-07C731536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044" cy="1550504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622" y="1795669"/>
            <a:ext cx="8542756" cy="331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None/>
              <a:defRPr/>
            </a:pPr>
            <a:endParaRPr lang="en-US" altLang="en-US" kern="0" dirty="0">
              <a:solidFill>
                <a:srgbClr val="000000"/>
              </a:solidFill>
            </a:endParaRPr>
          </a:p>
          <a:p>
            <a:pPr marL="0" indent="0" defTabSz="914400" eaLnBrk="1" hangingPunct="1">
              <a:buNone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Strategies: </a:t>
            </a:r>
          </a:p>
          <a:p>
            <a:pPr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Developed a new branding campaign </a:t>
            </a:r>
          </a:p>
          <a:p>
            <a:pPr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Developed seasonal campaigns in addition to the regular campaigns </a:t>
            </a:r>
          </a:p>
          <a:p>
            <a:pPr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Developed social media and SEM creative content that was targeted at the new target and how they live</a:t>
            </a:r>
          </a:p>
          <a:p>
            <a:pPr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Developed in-store creative that worked with the social and SEM campaign </a:t>
            </a:r>
          </a:p>
          <a:p>
            <a:pPr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Targeted both new patients as well as increase in current patient usage</a:t>
            </a:r>
          </a:p>
          <a:p>
            <a:pPr defTabSz="914400" eaLnBrk="1" hangingPunct="1">
              <a:defRPr/>
            </a:pPr>
            <a:endParaRPr kumimoji="0" lang="en-US" alt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D890348-CFD3-410D-9AE6-D8AF706EC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91" y="1003506"/>
            <a:ext cx="660304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RediClini</a:t>
            </a: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c Digital Campaign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(Walk-in Clinics in Grocery &amp; Drug Stores)</a:t>
            </a:r>
            <a:endParaRPr kumimoji="0" lang="es-MX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841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02819E0D-92AA-485C-A992-07C731536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044" cy="1550504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7288" y="2106687"/>
            <a:ext cx="8542756" cy="331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Results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</a:t>
            </a:r>
          </a:p>
          <a:p>
            <a:pPr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The first month social media engagement went up 25%</a:t>
            </a:r>
          </a:p>
          <a:p>
            <a:pPr defTabSz="914400" eaLnBrk="1" hangingPunct="1"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After the first month social media engagement </a:t>
            </a:r>
            <a:r>
              <a:rPr lang="en-US" altLang="en-US" kern="0" dirty="0">
                <a:solidFill>
                  <a:srgbClr val="000000"/>
                </a:solidFill>
              </a:rPr>
              <a:t>leveled off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at a 15% increase vs prior year</a:t>
            </a:r>
          </a:p>
          <a:p>
            <a:pPr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Patient count increased by 15% after the second month and stayed between 10-14% the rest of the year</a:t>
            </a:r>
          </a:p>
          <a:p>
            <a:pPr defTabSz="914400" eaLnBrk="1" hangingPunct="1"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Increased both current patient usage as well as new patients count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4625DEA-97CB-4394-8169-9A1B64D06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004" y="966795"/>
            <a:ext cx="660304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RediClini</a:t>
            </a: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c Digital Campaign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(Walk-in Clinics in Grocery &amp; Drug Stores)</a:t>
            </a:r>
            <a:endParaRPr kumimoji="0" lang="es-MX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876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7B33A621-5FFA-42A7-BAF4-68E23F0AE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040813" cy="15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A39A86-28D6-428D-AEDB-9A78E1BC9B19}"/>
              </a:ext>
            </a:extLst>
          </p:cNvPr>
          <p:cNvSpPr/>
          <p:nvPr/>
        </p:nvSpPr>
        <p:spPr>
          <a:xfrm>
            <a:off x="2412609" y="1439113"/>
            <a:ext cx="43187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REDICLINIC WORK SAMPLES</a:t>
            </a:r>
            <a:endParaRPr lang="en-CH" sz="2000" dirty="0"/>
          </a:p>
        </p:txBody>
      </p:sp>
      <p:pic>
        <p:nvPicPr>
          <p:cNvPr id="21" name="Picture 20" descr="A person with collar shirt&#10;&#10;Description automatically generated">
            <a:extLst>
              <a:ext uri="{FF2B5EF4-FFF2-40B4-BE49-F238E27FC236}">
                <a16:creationId xmlns:a16="http://schemas.microsoft.com/office/drawing/2014/main" id="{349D69B9-9335-4D69-BBD0-6806BE32C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58" y="3857390"/>
            <a:ext cx="4160905" cy="2224004"/>
          </a:xfrm>
          <a:prstGeom prst="rect">
            <a:avLst/>
          </a:prstGeom>
        </p:spPr>
      </p:pic>
      <p:pic>
        <p:nvPicPr>
          <p:cNvPr id="28" name="Picture 27" descr="A person with collar shirt&#10;&#10;Description automatically generated">
            <a:extLst>
              <a:ext uri="{FF2B5EF4-FFF2-40B4-BE49-F238E27FC236}">
                <a16:creationId xmlns:a16="http://schemas.microsoft.com/office/drawing/2014/main" id="{D338BD2E-6CB3-417D-9D7E-9B11CF206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0" y="1941342"/>
            <a:ext cx="4776172" cy="18172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4B785-F92F-4679-89C0-4CB6ACF00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57" y="3808003"/>
            <a:ext cx="2322777" cy="2322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73EA06E-BF82-4F96-B7CF-033CBDA54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9093" y="3758617"/>
            <a:ext cx="2322777" cy="2322777"/>
          </a:xfrm>
          <a:prstGeom prst="rect">
            <a:avLst/>
          </a:prstGeom>
        </p:spPr>
      </p:pic>
      <p:pic>
        <p:nvPicPr>
          <p:cNvPr id="2052" name="Picture 4" descr="Image may contain: 1 person, smiling, text that says 'FOR WHATEVER Redi SPRINGS UP WHEN YOU NEED US'">
            <a:extLst>
              <a:ext uri="{FF2B5EF4-FFF2-40B4-BE49-F238E27FC236}">
                <a16:creationId xmlns:a16="http://schemas.microsoft.com/office/drawing/2014/main" id="{E8A06142-461B-4560-9023-BD264830D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81" y="1839224"/>
            <a:ext cx="3860201" cy="20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6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D68331DC-1929-4E20-A4A1-59EBAE6FD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040813" cy="15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F3BDEE-6B70-4527-9D8E-B7057F361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835" y="745677"/>
            <a:ext cx="2862469" cy="3626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611959-B724-4F6D-B565-3430AFD33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861105"/>
            <a:ext cx="8279289" cy="1655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98365-FC12-4995-BBDE-B6606D648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585" y="1168966"/>
            <a:ext cx="1303699" cy="35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44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236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Custom Design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Alexis Vargas</dc:creator>
  <cp:lastModifiedBy>Elizabeth Lozano</cp:lastModifiedBy>
  <cp:revision>45</cp:revision>
  <dcterms:created xsi:type="dcterms:W3CDTF">2020-09-30T20:41:55Z</dcterms:created>
  <dcterms:modified xsi:type="dcterms:W3CDTF">2021-04-19T19:56:45Z</dcterms:modified>
</cp:coreProperties>
</file>